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60" r:id="rId4"/>
    <p:sldId id="264" r:id="rId5"/>
    <p:sldId id="265" r:id="rId6"/>
    <p:sldId id="257" r:id="rId7"/>
    <p:sldId id="283" r:id="rId8"/>
    <p:sldId id="279" r:id="rId9"/>
    <p:sldId id="286" r:id="rId10"/>
    <p:sldId id="273" r:id="rId11"/>
    <p:sldId id="270" r:id="rId12"/>
    <p:sldId id="262" r:id="rId13"/>
    <p:sldId id="271" r:id="rId14"/>
    <p:sldId id="269" r:id="rId15"/>
    <p:sldId id="267" r:id="rId16"/>
    <p:sldId id="268" r:id="rId17"/>
    <p:sldId id="272" r:id="rId18"/>
    <p:sldId id="278" r:id="rId19"/>
    <p:sldId id="266" r:id="rId20"/>
    <p:sldId id="287" r:id="rId21"/>
    <p:sldId id="259" r:id="rId22"/>
    <p:sldId id="276" r:id="rId23"/>
    <p:sldId id="274" r:id="rId24"/>
    <p:sldId id="275" r:id="rId25"/>
    <p:sldId id="282" r:id="rId26"/>
    <p:sldId id="281" r:id="rId27"/>
    <p:sldId id="277" r:id="rId28"/>
    <p:sldId id="261" r:id="rId29"/>
    <p:sldId id="284" r:id="rId30"/>
    <p:sldId id="285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148" y="-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noFill/>
            </c:spPr>
          </c:dPt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white</c:v>
                </c:pt>
              </c:strCache>
            </c:strRef>
          </c:tx>
          <c:spPr>
            <a:noFill/>
          </c:spPr>
          <c:invertIfNegative val="0"/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442496"/>
        <c:axId val="38444032"/>
      </c:barChart>
      <c:catAx>
        <c:axId val="38442496"/>
        <c:scaling>
          <c:orientation val="minMax"/>
        </c:scaling>
        <c:delete val="1"/>
        <c:axPos val="l"/>
        <c:majorTickMark val="out"/>
        <c:minorTickMark val="none"/>
        <c:tickLblPos val="nextTo"/>
        <c:crossAx val="38444032"/>
        <c:crosses val="autoZero"/>
        <c:auto val="1"/>
        <c:lblAlgn val="ctr"/>
        <c:lblOffset val="100"/>
        <c:noMultiLvlLbl val="0"/>
      </c:catAx>
      <c:valAx>
        <c:axId val="3844403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8442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blue</c:v>
                </c:pt>
              </c:strCache>
            </c:strRef>
          </c:tx>
          <c:spPr>
            <a:noFill/>
          </c:spPr>
          <c:invertIfNegative val="0"/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white</c:v>
                </c:pt>
              </c:strCache>
            </c:strRef>
          </c:tx>
          <c:spPr>
            <a:noFill/>
          </c:spPr>
          <c:invertIfNegative val="0"/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6308480"/>
        <c:axId val="36310016"/>
      </c:barChart>
      <c:catAx>
        <c:axId val="36308480"/>
        <c:scaling>
          <c:orientation val="minMax"/>
        </c:scaling>
        <c:delete val="1"/>
        <c:axPos val="l"/>
        <c:majorTickMark val="out"/>
        <c:minorTickMark val="none"/>
        <c:tickLblPos val="nextTo"/>
        <c:crossAx val="36310016"/>
        <c:crosses val="autoZero"/>
        <c:auto val="1"/>
        <c:lblAlgn val="ctr"/>
        <c:lblOffset val="100"/>
        <c:noMultiLvlLbl val="0"/>
      </c:catAx>
      <c:valAx>
        <c:axId val="363100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6308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white</c:v>
                </c:pt>
              </c:strCache>
            </c:strRef>
          </c:tx>
          <c:spPr>
            <a:noFill/>
          </c:spPr>
          <c:invertIfNegative val="0"/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9461632"/>
        <c:axId val="39462784"/>
      </c:barChart>
      <c:catAx>
        <c:axId val="39461632"/>
        <c:scaling>
          <c:orientation val="minMax"/>
        </c:scaling>
        <c:delete val="1"/>
        <c:axPos val="l"/>
        <c:majorTickMark val="out"/>
        <c:minorTickMark val="none"/>
        <c:tickLblPos val="nextTo"/>
        <c:crossAx val="39462784"/>
        <c:crosses val="autoZero"/>
        <c:auto val="1"/>
        <c:lblAlgn val="ctr"/>
        <c:lblOffset val="100"/>
        <c:noMultiLvlLbl val="0"/>
      </c:catAx>
      <c:valAx>
        <c:axId val="3946278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94616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white</c:v>
                </c:pt>
              </c:strCache>
            </c:strRef>
          </c:tx>
          <c:spPr>
            <a:noFill/>
          </c:spPr>
          <c:invertIfNegative val="0"/>
          <c:dLbls>
            <c:delete val="1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9532032"/>
        <c:axId val="39533568"/>
      </c:barChart>
      <c:catAx>
        <c:axId val="39532032"/>
        <c:scaling>
          <c:orientation val="minMax"/>
        </c:scaling>
        <c:delete val="1"/>
        <c:axPos val="l"/>
        <c:majorTickMark val="out"/>
        <c:minorTickMark val="none"/>
        <c:tickLblPos val="nextTo"/>
        <c:crossAx val="39533568"/>
        <c:crosses val="autoZero"/>
        <c:auto val="1"/>
        <c:lblAlgn val="ctr"/>
        <c:lblOffset val="100"/>
        <c:noMultiLvlLbl val="0"/>
      </c:catAx>
      <c:valAx>
        <c:axId val="395335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95320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0.24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-1.7690856439293648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050"/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9221120"/>
        <c:axId val="39222656"/>
      </c:barChart>
      <c:catAx>
        <c:axId val="39221120"/>
        <c:scaling>
          <c:orientation val="minMax"/>
        </c:scaling>
        <c:delete val="1"/>
        <c:axPos val="l"/>
        <c:majorTickMark val="out"/>
        <c:minorTickMark val="none"/>
        <c:tickLblPos val="nextTo"/>
        <c:crossAx val="39222656"/>
        <c:crosses val="autoZero"/>
        <c:auto val="1"/>
        <c:lblAlgn val="ctr"/>
        <c:lblOffset val="100"/>
        <c:noMultiLvlLbl val="0"/>
      </c:catAx>
      <c:valAx>
        <c:axId val="39222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9221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202DB-FD2C-4F0A-B341-5DD4256ED808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49B63-3AB7-4E9C-92F0-41EE3703531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335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49B63-3AB7-4E9C-92F0-41EE3703531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60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49B63-3AB7-4E9C-92F0-41EE3703531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60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49B63-3AB7-4E9C-92F0-41EE3703531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60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231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227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269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538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31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891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074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259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854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36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94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6CFB-4E04-406F-9E14-C160C1A76C4C}" type="datetimeFigureOut">
              <a:rPr lang="de-CH" smtClean="0"/>
              <a:t>19.02.2016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B3BF-C029-4C84-AE49-B5089E88AB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27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Trends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Lignification</a:t>
            </a:r>
            <a:r>
              <a:rPr lang="de-CH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CH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CH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Xylem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de-CH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CH" sz="2400" dirty="0" smtClean="0">
                <a:solidFill>
                  <a:schemeClr val="bg1">
                    <a:lumMod val="95000"/>
                  </a:schemeClr>
                </a:solidFill>
              </a:rPr>
              <a:t>Fritz </a:t>
            </a:r>
            <a:r>
              <a:rPr lang="de-CH" sz="2400" dirty="0" err="1" smtClean="0">
                <a:solidFill>
                  <a:schemeClr val="bg1">
                    <a:lumMod val="95000"/>
                  </a:schemeClr>
                </a:solidFill>
              </a:rPr>
              <a:t>Schweingruber</a:t>
            </a:r>
            <a:r>
              <a:rPr lang="de-CH" sz="2400" dirty="0" smtClean="0">
                <a:solidFill>
                  <a:schemeClr val="bg1">
                    <a:lumMod val="95000"/>
                  </a:schemeClr>
                </a:solidFill>
              </a:rPr>
              <a:t>, Patrick </a:t>
            </a:r>
            <a:r>
              <a:rPr lang="de-CH" sz="2400" dirty="0" err="1" smtClean="0">
                <a:solidFill>
                  <a:schemeClr val="bg1">
                    <a:lumMod val="95000"/>
                  </a:schemeClr>
                </a:solidFill>
              </a:rPr>
              <a:t>Züst</a:t>
            </a:r>
            <a:r>
              <a:rPr lang="de-CH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de-CH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de-CH" sz="2400" dirty="0" smtClean="0">
                <a:solidFill>
                  <a:schemeClr val="bg1">
                    <a:lumMod val="95000"/>
                  </a:schemeClr>
                </a:solidFill>
              </a:rPr>
              <a:t>18.02.2016</a:t>
            </a:r>
            <a:endParaRPr lang="de-CH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Photographs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67" y="1700808"/>
            <a:ext cx="6840251" cy="4560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228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29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27441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5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47444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76078942"/>
              </p:ext>
            </p:extLst>
          </p:nvPr>
        </p:nvGraphicFramePr>
        <p:xfrm>
          <a:off x="795214" y="3356992"/>
          <a:ext cx="336897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45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8" y="2372881"/>
            <a:ext cx="3600400" cy="240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57157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98053"/>
              </p:ext>
            </p:extLst>
          </p:nvPr>
        </p:nvGraphicFramePr>
        <p:xfrm>
          <a:off x="4139952" y="3317598"/>
          <a:ext cx="38400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125 - 189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91320914"/>
              </p:ext>
            </p:extLst>
          </p:nvPr>
        </p:nvGraphicFramePr>
        <p:xfrm>
          <a:off x="795214" y="3356992"/>
          <a:ext cx="336897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481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708535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41995"/>
              </p:ext>
            </p:extLst>
          </p:nvPr>
        </p:nvGraphicFramePr>
        <p:xfrm>
          <a:off x="4139952" y="3317598"/>
          <a:ext cx="38400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125 - 189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51952880"/>
              </p:ext>
            </p:extLst>
          </p:nvPr>
        </p:nvGraphicFramePr>
        <p:xfrm>
          <a:off x="795214" y="3356992"/>
          <a:ext cx="336897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215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60138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44501"/>
              </p:ext>
            </p:extLst>
          </p:nvPr>
        </p:nvGraphicFramePr>
        <p:xfrm>
          <a:off x="4139952" y="3317598"/>
          <a:ext cx="38400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125 - 189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45131"/>
              </p:ext>
            </p:extLst>
          </p:nvPr>
        </p:nvGraphicFramePr>
        <p:xfrm>
          <a:off x="4139952" y="4969976"/>
          <a:ext cx="384008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0 - 40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50612115"/>
              </p:ext>
            </p:extLst>
          </p:nvPr>
        </p:nvGraphicFramePr>
        <p:xfrm>
          <a:off x="795214" y="3356992"/>
          <a:ext cx="336897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15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7" y="2372881"/>
            <a:ext cx="3600402" cy="2400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16826"/>
              </p:ext>
            </p:extLst>
          </p:nvPr>
        </p:nvGraphicFramePr>
        <p:xfrm>
          <a:off x="4139952" y="1700808"/>
          <a:ext cx="384008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40 &amp; 189 - 255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57051"/>
              </p:ext>
            </p:extLst>
          </p:nvPr>
        </p:nvGraphicFramePr>
        <p:xfrm>
          <a:off x="4139952" y="3317598"/>
          <a:ext cx="38400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125 - 189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38831"/>
              </p:ext>
            </p:extLst>
          </p:nvPr>
        </p:nvGraphicFramePr>
        <p:xfrm>
          <a:off x="4139952" y="4969976"/>
          <a:ext cx="384008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044"/>
                <a:gridCol w="192004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</a:t>
                      </a:r>
                      <a:endParaRPr lang="de-C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Saturation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0 - 40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600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Brightness</a:t>
                      </a:r>
                      <a:endParaRPr lang="de-CH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120 - 255</a:t>
                      </a:r>
                      <a:endParaRPr lang="de-CH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87872821"/>
              </p:ext>
            </p:extLst>
          </p:nvPr>
        </p:nvGraphicFramePr>
        <p:xfrm>
          <a:off x="795214" y="3356992"/>
          <a:ext cx="336897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51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14945"/>
            <a:ext cx="9289032" cy="621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772400" cy="1470025"/>
          </a:xfrm>
        </p:spPr>
        <p:txBody>
          <a:bodyPr>
            <a:normAutofit/>
          </a:bodyPr>
          <a:lstStyle/>
          <a:p>
            <a:r>
              <a:rPr lang="de-CH" sz="4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14712"/>
              </p:ext>
            </p:extLst>
          </p:nvPr>
        </p:nvGraphicFramePr>
        <p:xfrm>
          <a:off x="611560" y="3140966"/>
          <a:ext cx="7920879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47335"/>
                <a:gridCol w="1596456"/>
                <a:gridCol w="1596456"/>
                <a:gridCol w="1596456"/>
              </a:tblGrid>
              <a:tr h="396069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</a:t>
                      </a:r>
                      <a:endParaRPr lang="de-CH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4</a:t>
                      </a:r>
                      <a:endParaRPr lang="de-CH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</a:t>
                      </a:r>
                      <a:endParaRPr lang="de-CH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96069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&lt;</a:t>
                      </a:r>
                      <a:r>
                        <a:rPr lang="de-CH" baseline="0" dirty="0" smtClean="0"/>
                        <a:t> 0.5</a:t>
                      </a:r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0.5 - 1</a:t>
                      </a:r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1 - 2</a:t>
                      </a:r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2</a:t>
                      </a:r>
                      <a:r>
                        <a:rPr lang="de-CH" baseline="0" dirty="0" smtClean="0"/>
                        <a:t> - 10</a:t>
                      </a:r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&gt; 10</a:t>
                      </a:r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04206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522" y="4293094"/>
            <a:ext cx="2304256" cy="1584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3698" y="4305097"/>
            <a:ext cx="2304256" cy="1560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7875" y="4281095"/>
            <a:ext cx="2304256" cy="1608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3353" y="4292401"/>
            <a:ext cx="2304256" cy="15855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8224" y="4293095"/>
            <a:ext cx="2304256" cy="158417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71600" y="1454919"/>
            <a:ext cx="562638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Proportions</a:t>
            </a:r>
            <a:endParaRPr lang="de-CH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812904"/>
            <a:ext cx="136815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1"/>
                </a:solidFill>
              </a:rPr>
              <a:t>    ( % </a:t>
            </a:r>
            <a:r>
              <a:rPr lang="de-CH" dirty="0" err="1" smtClean="0">
                <a:solidFill>
                  <a:schemeClr val="bg1"/>
                </a:solidFill>
              </a:rPr>
              <a:t>red</a:t>
            </a:r>
            <a:r>
              <a:rPr lang="de-CH" dirty="0" smtClean="0">
                <a:solidFill>
                  <a:schemeClr val="bg1"/>
                </a:solidFill>
              </a:rPr>
              <a:t>) </a:t>
            </a:r>
            <a:endParaRPr lang="de-CH" sz="700" dirty="0" smtClean="0">
              <a:solidFill>
                <a:schemeClr val="bg1"/>
              </a:solidFill>
            </a:endParaRPr>
          </a:p>
          <a:p>
            <a:r>
              <a:rPr lang="de-CH" sz="700" dirty="0" smtClean="0">
                <a:solidFill>
                  <a:schemeClr val="bg1"/>
                </a:solidFill>
              </a:rPr>
              <a:t>__________________________</a:t>
            </a:r>
            <a:endParaRPr lang="de-CH" dirty="0" smtClean="0">
              <a:solidFill>
                <a:schemeClr val="bg1"/>
              </a:solidFill>
            </a:endParaRPr>
          </a:p>
          <a:p>
            <a:r>
              <a:rPr lang="de-CH" dirty="0" smtClean="0">
                <a:solidFill>
                  <a:schemeClr val="bg1"/>
                </a:solidFill>
              </a:rPr>
              <a:t>   ( % </a:t>
            </a:r>
            <a:r>
              <a:rPr lang="de-CH" dirty="0" err="1" smtClean="0">
                <a:solidFill>
                  <a:schemeClr val="bg1"/>
                </a:solidFill>
              </a:rPr>
              <a:t>blue</a:t>
            </a:r>
            <a:r>
              <a:rPr lang="de-CH" dirty="0" smtClean="0">
                <a:solidFill>
                  <a:schemeClr val="bg1"/>
                </a:solidFill>
              </a:rPr>
              <a:t>)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6724" y="30689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  <a: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4707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0040" y="47672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9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Analyzed</a:t>
            </a:r>
            <a:r>
              <a:rPr lang="de-CH" sz="2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9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de-CH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4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2720</a:t>
            </a:r>
            <a:endParaRPr lang="de-CH" sz="4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00" y="-273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Growth Forms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" y="2418615"/>
            <a:ext cx="2620205" cy="274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8" y="2418615"/>
            <a:ext cx="2623004" cy="274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02" y="2418101"/>
            <a:ext cx="2621321" cy="273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" y="2418615"/>
            <a:ext cx="2620709" cy="273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8" y="2418101"/>
            <a:ext cx="2626179" cy="274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02" y="2418101"/>
            <a:ext cx="2626179" cy="274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4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de-CH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5788" r="666" b="1879"/>
          <a:stretch/>
        </p:blipFill>
        <p:spPr bwMode="auto">
          <a:xfrm>
            <a:off x="906049" y="1440493"/>
            <a:ext cx="7419584" cy="432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>
            <a:normAutofit/>
          </a:bodyPr>
          <a:lstStyle/>
          <a:p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Vegetation Zone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00" y="-273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Altitude</a:t>
            </a:r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/ Plant Height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483542"/>
            <a:ext cx="6985000" cy="496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3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-273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Altitude</a:t>
            </a:r>
            <a:r>
              <a:rPr lang="de-CH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/ Plant Height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44" y="1488791"/>
            <a:ext cx="6953513" cy="496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07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1391"/>
            <a:ext cx="4027739" cy="281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1391"/>
            <a:ext cx="4027739" cy="281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1392"/>
            <a:ext cx="4027739" cy="281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573016"/>
            <a:ext cx="4027738" cy="274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05" y="3571806"/>
            <a:ext cx="4015858" cy="273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9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8010"/>
            <a:ext cx="3955731" cy="2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471727"/>
            <a:ext cx="3955730" cy="2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3471728"/>
            <a:ext cx="3955731" cy="2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0" y="398010"/>
            <a:ext cx="3955731" cy="2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76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98009"/>
            <a:ext cx="3955730" cy="282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62" y="393554"/>
            <a:ext cx="3946000" cy="2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471728"/>
            <a:ext cx="3955732" cy="2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63" y="3458266"/>
            <a:ext cx="3946000" cy="281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2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624"/>
            <a:ext cx="317995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90109"/>
            <a:ext cx="3179959" cy="218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55367"/>
            <a:ext cx="3179959" cy="218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931" y="489330"/>
            <a:ext cx="4788024" cy="3192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5" y="4479350"/>
            <a:ext cx="3192017" cy="24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>
            <a:normAutofit/>
          </a:bodyPr>
          <a:lstStyle/>
          <a:p>
            <a:r>
              <a:rPr lang="de-CH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CH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87624" y="30689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possible to recognize lignified and 	</a:t>
            </a:r>
            <a:r>
              <a:rPr lang="en-AU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unlignified</a:t>
            </a: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tissues of plants</a:t>
            </a:r>
          </a:p>
          <a:p>
            <a:pPr algn="l"/>
            <a:endParaRPr lang="en-AU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needs to be confirmed by test with 	</a:t>
            </a:r>
            <a:r>
              <a:rPr lang="en-AU" sz="28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Phloroglucinol</a:t>
            </a:r>
            <a:endParaRPr lang="en-AU" sz="2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>
            <a:normAutofit/>
          </a:bodyPr>
          <a:lstStyle/>
          <a:p>
            <a:r>
              <a:rPr lang="de-CH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CH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87624" y="2276872"/>
            <a:ext cx="612068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Lignification patterns are related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9832" y="3356991"/>
            <a:ext cx="38884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</a:t>
            </a: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</a:t>
            </a: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altitude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taxonomic</a:t>
            </a: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anatomical</a:t>
            </a: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CH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>
            <a:normAutofit/>
          </a:bodyPr>
          <a:lstStyle/>
          <a:p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out?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784" y="2132856"/>
            <a:ext cx="3744416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Lignification</a:t>
            </a:r>
            <a:endParaRPr lang="de-CH" sz="4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51920" y="5707551"/>
            <a:ext cx="3744416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 Zone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80112" y="3321701"/>
            <a:ext cx="3744416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Form (?)</a:t>
            </a:r>
            <a:endParaRPr lang="de-CH" sz="4800" i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24128" y="4499202"/>
            <a:ext cx="3096344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Anatomical</a:t>
            </a:r>
            <a: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05269" y="5695536"/>
            <a:ext cx="3744416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Height</a:t>
            </a:r>
            <a:endParaRPr lang="de-CH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08520" y="4653136"/>
            <a:ext cx="3744416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Altitudinal Belt</a:t>
            </a:r>
            <a:endParaRPr lang="en-CA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4" idx="2"/>
          </p:cNvCxnSpPr>
          <p:nvPr/>
        </p:nvCxnSpPr>
        <p:spPr>
          <a:xfrm flipH="1" flipV="1">
            <a:off x="4499992" y="3140969"/>
            <a:ext cx="1224136" cy="25665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0"/>
            <a:endCxn id="4" idx="2"/>
          </p:cNvCxnSpPr>
          <p:nvPr/>
        </p:nvCxnSpPr>
        <p:spPr>
          <a:xfrm flipV="1">
            <a:off x="2877477" y="3140969"/>
            <a:ext cx="1622515" cy="25545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0"/>
            <a:endCxn id="4" idx="2"/>
          </p:cNvCxnSpPr>
          <p:nvPr/>
        </p:nvCxnSpPr>
        <p:spPr>
          <a:xfrm flipH="1" flipV="1">
            <a:off x="4499992" y="3140969"/>
            <a:ext cx="2952328" cy="180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0"/>
            <a:endCxn id="4" idx="2"/>
          </p:cNvCxnSpPr>
          <p:nvPr/>
        </p:nvCxnSpPr>
        <p:spPr>
          <a:xfrm flipH="1" flipV="1">
            <a:off x="4499992" y="3140969"/>
            <a:ext cx="2772308" cy="1358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0"/>
            <a:endCxn id="4" idx="2"/>
          </p:cNvCxnSpPr>
          <p:nvPr/>
        </p:nvCxnSpPr>
        <p:spPr>
          <a:xfrm flipV="1">
            <a:off x="1763688" y="3140969"/>
            <a:ext cx="2736304" cy="15121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itle 1"/>
          <p:cNvSpPr txBox="1">
            <a:spLocks/>
          </p:cNvSpPr>
          <p:nvPr/>
        </p:nvSpPr>
        <p:spPr>
          <a:xfrm>
            <a:off x="-468560" y="3356992"/>
            <a:ext cx="3744416" cy="64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Estimate</a:t>
            </a:r>
            <a:endParaRPr lang="en-CA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0" name="Straight Connector 119"/>
          <p:cNvCxnSpPr>
            <a:stCxn id="119" idx="0"/>
            <a:endCxn id="4" idx="2"/>
          </p:cNvCxnSpPr>
          <p:nvPr/>
        </p:nvCxnSpPr>
        <p:spPr>
          <a:xfrm flipV="1">
            <a:off x="1403648" y="3140969"/>
            <a:ext cx="3096344" cy="2160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8"/>
            <a:ext cx="7772400" cy="1470025"/>
          </a:xfrm>
        </p:spPr>
        <p:txBody>
          <a:bodyPr>
            <a:normAutofit/>
          </a:bodyPr>
          <a:lstStyle/>
          <a:p>
            <a:r>
              <a:rPr lang="de-CH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de-CH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87624" y="2132856"/>
            <a:ext cx="612068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Staining tests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Quantification of </a:t>
            </a: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lignin in 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g/cm3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 of lignin production in </a:t>
            </a:r>
            <a:r>
              <a:rPr lang="en-A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relation to…</a:t>
            </a:r>
            <a:endParaRPr lang="en-A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3789040"/>
            <a:ext cx="38884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speceis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vegetation</a:t>
            </a: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zones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CH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de-CH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endParaRPr lang="de-CH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CH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8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-531440"/>
            <a:ext cx="6961003" cy="489654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2088233" cy="147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48" y="3645024"/>
            <a:ext cx="2078944" cy="146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2078944" cy="146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85570"/>
            <a:ext cx="2105546" cy="148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40" y="5185570"/>
            <a:ext cx="2096160" cy="147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66" y="5185569"/>
            <a:ext cx="2105547" cy="1483791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2" y="980729"/>
            <a:ext cx="2735846" cy="22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05" y="980729"/>
            <a:ext cx="2735845" cy="22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17" y="980728"/>
            <a:ext cx="2735847" cy="22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71" y="3501008"/>
            <a:ext cx="2731693" cy="2239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06" y="3501008"/>
            <a:ext cx="2731693" cy="2239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2" y="3501008"/>
            <a:ext cx="2731693" cy="2239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Lignin?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36503"/>
            <a:ext cx="6400800" cy="1752600"/>
          </a:xfrm>
        </p:spPr>
        <p:txBody>
          <a:bodyPr/>
          <a:lstStyle/>
          <a:p>
            <a:endParaRPr lang="de-CH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de-CH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41490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Lignin?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Double-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Stained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36979"/>
            <a:ext cx="3528392" cy="235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203848" y="573325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de-CH" sz="1200" i="1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163_58_Convolvulus_cantabrica</a:t>
            </a:r>
            <a:endParaRPr lang="de-CH" sz="1200" i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3789040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2400" b="1" u="sng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accent2">
                      <a:lumMod val="75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Safranin</a:t>
            </a:r>
            <a:r>
              <a:rPr lang="de-CH" b="1" u="sng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accent2">
                      <a:lumMod val="75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b="1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de-CH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stains</a:t>
            </a:r>
            <a:r>
              <a:rPr lang="de-CH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de-CH" b="1" i="1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b="1" i="1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lignified</a:t>
            </a:r>
            <a:r>
              <a:rPr lang="de-CH" b="1" i="1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i="1" dirty="0" err="1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de-CH" b="1" i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b="1" i="1" dirty="0" smtClean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CH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2000" b="1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endParaRPr lang="de-CH" sz="2000" b="1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3789040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u="sng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Astra Blue</a:t>
            </a:r>
            <a:r>
              <a:rPr lang="de-CH" sz="2400" u="sng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u="sng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400" u="sng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stains</a:t>
            </a:r>
            <a:r>
              <a:rPr lang="de-CH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CH" b="1" i="1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de-CH" b="1" i="1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lignified</a:t>
            </a:r>
            <a:r>
              <a:rPr lang="de-CH" b="1" i="1" dirty="0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i="1" dirty="0" err="1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de-CH" b="1" i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b="1" i="1" dirty="0" smtClean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000" b="1" dirty="0" err="1" smtClean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endParaRPr lang="de-CH" sz="2000" b="1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Double-</a:t>
            </a:r>
            <a:r>
              <a:rPr lang="de-CH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Stained</a:t>
            </a:r>
            <a: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endParaRPr lang="de-CH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16" y="2924944"/>
            <a:ext cx="4644007" cy="3096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92" y="2924944"/>
            <a:ext cx="4644008" cy="3096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71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/>
          </a:bodyPr>
          <a:lstStyle/>
          <a:p>
            <a:r>
              <a:rPr lang="de-CH" sz="5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de-CH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On-screen Show (4:3)</PresentationFormat>
  <Paragraphs>173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Global Ecological Trends of Lignification in the Xylem</vt:lpstr>
      <vt:lpstr>The Dataset</vt:lpstr>
      <vt:lpstr>What do we want to find out?</vt:lpstr>
      <vt:lpstr>PowerPoint Presentation</vt:lpstr>
      <vt:lpstr>PowerPoint Presentation</vt:lpstr>
      <vt:lpstr>What is  Lignin?</vt:lpstr>
      <vt:lpstr>Double-Stained Slides</vt:lpstr>
      <vt:lpstr>Double-Stained Slides</vt:lpstr>
      <vt:lpstr>Methods</vt:lpstr>
      <vt:lpstr>Photographs</vt:lpstr>
      <vt:lpstr>Color Analysis</vt:lpstr>
      <vt:lpstr>Color Analysis</vt:lpstr>
      <vt:lpstr>Color Analysis</vt:lpstr>
      <vt:lpstr>Color Analysis</vt:lpstr>
      <vt:lpstr>Color Analysis</vt:lpstr>
      <vt:lpstr>Color Analysis</vt:lpstr>
      <vt:lpstr>Color Analysis</vt:lpstr>
      <vt:lpstr>PowerPoint Presentation</vt:lpstr>
      <vt:lpstr>Classification</vt:lpstr>
      <vt:lpstr>PowerPoint Presentation</vt:lpstr>
      <vt:lpstr>Vegetation Zone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Future</vt:lpstr>
    </vt:vector>
  </TitlesOfParts>
  <Company>WSL Birmensdorf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trends and ecology of Lignification</dc:title>
  <dc:creator>Patrick Züst</dc:creator>
  <cp:lastModifiedBy>Patrick Züst</cp:lastModifiedBy>
  <cp:revision>44</cp:revision>
  <dcterms:created xsi:type="dcterms:W3CDTF">2016-02-15T15:02:01Z</dcterms:created>
  <dcterms:modified xsi:type="dcterms:W3CDTF">2016-02-19T14:21:45Z</dcterms:modified>
</cp:coreProperties>
</file>